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</p:sldMasterIdLst>
  <p:notesMasterIdLst>
    <p:notesMasterId r:id="rId12"/>
  </p:notesMasterIdLst>
  <p:sldIdLst>
    <p:sldId id="256" r:id="rId2"/>
    <p:sldId id="303" r:id="rId3"/>
    <p:sldId id="336" r:id="rId4"/>
    <p:sldId id="374" r:id="rId5"/>
    <p:sldId id="378" r:id="rId6"/>
    <p:sldId id="335" r:id="rId7"/>
    <p:sldId id="377" r:id="rId8"/>
    <p:sldId id="379" r:id="rId9"/>
    <p:sldId id="380" r:id="rId10"/>
    <p:sldId id="381" r:id="rId11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2F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703"/>
    <p:restoredTop sz="94516"/>
  </p:normalViewPr>
  <p:slideViewPr>
    <p:cSldViewPr snapToGrid="0" snapToObjects="1">
      <p:cViewPr varScale="1">
        <p:scale>
          <a:sx n="70" d="100"/>
          <a:sy n="70" d="100"/>
        </p:scale>
        <p:origin x="74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2F8748-B668-49E5-8964-8E113069A655}" type="datetimeFigureOut">
              <a:rPr lang="es-MX" smtClean="0"/>
              <a:t>08/03/2018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DFC73-9722-4501-8AC6-52832140DB6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6945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DFC73-9722-4501-8AC6-52832140DB6A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38597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DFC73-9722-4501-8AC6-52832140DB6A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0223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DFC73-9722-4501-8AC6-52832140DB6A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38597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DFC73-9722-4501-8AC6-52832140DB6A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38597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DFC73-9722-4501-8AC6-52832140DB6A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48398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DFC73-9722-4501-8AC6-52832140DB6A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785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DFC73-9722-4501-8AC6-52832140DB6A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38597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DFC73-9722-4501-8AC6-52832140DB6A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6267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DFC73-9722-4501-8AC6-52832140DB6A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60701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DFC73-9722-4501-8AC6-52832140DB6A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39852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196B-B90C-6A41-B408-DCE8AF1DD89A}" type="datetimeFigureOut">
              <a:rPr lang="es-ES" smtClean="0"/>
              <a:t>08/03/2018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FA69-459C-0545-ACBB-94CDA06194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8475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196B-B90C-6A41-B408-DCE8AF1DD89A}" type="datetimeFigureOut">
              <a:rPr lang="es-ES" smtClean="0"/>
              <a:t>08/03/2018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FA69-459C-0545-ACBB-94CDA06194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7532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196B-B90C-6A41-B408-DCE8AF1DD89A}" type="datetimeFigureOut">
              <a:rPr lang="es-ES" smtClean="0"/>
              <a:t>08/03/2018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FA69-459C-0545-ACBB-94CDA06194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2054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196B-B90C-6A41-B408-DCE8AF1DD89A}" type="datetimeFigureOut">
              <a:rPr lang="es-ES" smtClean="0"/>
              <a:t>08/03/2018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FA69-459C-0545-ACBB-94CDA06194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4634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196B-B90C-6A41-B408-DCE8AF1DD89A}" type="datetimeFigureOut">
              <a:rPr lang="es-ES" smtClean="0"/>
              <a:t>08/03/2018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FA69-459C-0545-ACBB-94CDA06194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1383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196B-B90C-6A41-B408-DCE8AF1DD89A}" type="datetimeFigureOut">
              <a:rPr lang="es-ES" smtClean="0"/>
              <a:t>08/03/2018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FA69-459C-0545-ACBB-94CDA06194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276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196B-B90C-6A41-B408-DCE8AF1DD89A}" type="datetimeFigureOut">
              <a:rPr lang="es-ES" smtClean="0"/>
              <a:t>08/03/2018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FA69-459C-0545-ACBB-94CDA06194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7622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196B-B90C-6A41-B408-DCE8AF1DD89A}" type="datetimeFigureOut">
              <a:rPr lang="es-ES" smtClean="0"/>
              <a:t>08/03/2018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FA69-459C-0545-ACBB-94CDA06194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646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196B-B90C-6A41-B408-DCE8AF1DD89A}" type="datetimeFigureOut">
              <a:rPr lang="es-ES" smtClean="0"/>
              <a:t>08/03/2018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FA69-459C-0545-ACBB-94CDA06194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1632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196B-B90C-6A41-B408-DCE8AF1DD89A}" type="datetimeFigureOut">
              <a:rPr lang="es-ES" smtClean="0"/>
              <a:t>08/03/2018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FA69-459C-0545-ACBB-94CDA06194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4467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196B-B90C-6A41-B408-DCE8AF1DD89A}" type="datetimeFigureOut">
              <a:rPr lang="es-ES" smtClean="0"/>
              <a:t>08/03/2018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FA69-459C-0545-ACBB-94CDA06194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3850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2196B-B90C-6A41-B408-DCE8AF1DD89A}" type="datetimeFigureOut">
              <a:rPr lang="es-ES" smtClean="0"/>
              <a:t>08/03/2018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3FA69-459C-0545-ACBB-94CDA06194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582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6" name="Straight Connector 2"/>
          <p:cNvCxnSpPr>
            <a:cxnSpLocks/>
          </p:cNvCxnSpPr>
          <p:nvPr/>
        </p:nvCxnSpPr>
        <p:spPr>
          <a:xfrm flipH="1" flipV="1">
            <a:off x="3333750" y="3705225"/>
            <a:ext cx="5489575" cy="9525"/>
          </a:xfrm>
          <a:prstGeom prst="lin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1026" name="Imagen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618" y="48778"/>
            <a:ext cx="917599" cy="175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6837528" y="21432"/>
            <a:ext cx="219729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INSTITUTO DE EDUCACIÓN SUPERIOR EN DESARROLLO HUMANO SUSTENTABLE.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924335" y="3567946"/>
            <a:ext cx="46675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b="1" dirty="0" smtClean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endParaRPr lang="es-MX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endParaRPr lang="es-MX" b="1" dirty="0" smtClean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endParaRPr lang="es-MX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endParaRPr lang="es-MX" b="1" dirty="0" smtClean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endParaRPr lang="es-MX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4285394" y="5639068"/>
            <a:ext cx="48502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642F04"/>
                </a:solidFill>
              </a:rPr>
              <a:t>Centro de Formación para la Sustentabilidad </a:t>
            </a:r>
            <a:r>
              <a:rPr lang="en-US" sz="2400" b="1" i="1" dirty="0" smtClean="0">
                <a:solidFill>
                  <a:srgbClr val="642F04"/>
                </a:solidFill>
              </a:rPr>
              <a:t>Moxviquil A.C.</a:t>
            </a:r>
          </a:p>
          <a:p>
            <a:pPr algn="ctr"/>
            <a:r>
              <a:rPr lang="en-US" sz="2400" b="1" i="1" dirty="0" smtClean="0">
                <a:solidFill>
                  <a:srgbClr val="642F04"/>
                </a:solidFill>
              </a:rPr>
              <a:t>San Cristóbal de las Casas Chiapas  </a:t>
            </a:r>
            <a:endParaRPr lang="es-MX" sz="2400" b="1" i="1" dirty="0" smtClean="0">
              <a:solidFill>
                <a:srgbClr val="642F04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36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237129" y="2274838"/>
            <a:ext cx="56208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endParaRPr lang="es-ES_tradnl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337481" y="6318910"/>
            <a:ext cx="3725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rgbClr val="642F04"/>
                </a:solidFill>
              </a:rPr>
              <a:t>Por su atención Gracias!</a:t>
            </a:r>
            <a:endParaRPr lang="es-MX" sz="2800" dirty="0">
              <a:solidFill>
                <a:srgbClr val="642F0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92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430" y="857250"/>
            <a:ext cx="5280570" cy="514350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361843" y="312451"/>
            <a:ext cx="330940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MX" sz="2400" b="1" dirty="0"/>
          </a:p>
          <a:p>
            <a:pPr algn="ctr"/>
            <a:r>
              <a:rPr lang="es-ES_tradnl" sz="2400" b="1" dirty="0" smtClean="0">
                <a:solidFill>
                  <a:srgbClr val="642F04"/>
                </a:solidFill>
              </a:rPr>
              <a:t>Construimos </a:t>
            </a:r>
            <a:r>
              <a:rPr lang="es-ES_tradnl" sz="2400" b="1" dirty="0">
                <a:solidFill>
                  <a:srgbClr val="642F04"/>
                </a:solidFill>
              </a:rPr>
              <a:t>Comunidades de Aprendizajes desde y con la Diversidad, mediante  la vivencia de los principios de la educación popular y el humanismos, practicando una pedagogía participativa, vivencial, creativa y colaborativa, para propiciar relaciones horizontales y recíprocas</a:t>
            </a:r>
            <a:r>
              <a:rPr lang="es-ES_tradnl" sz="2400" b="1" dirty="0" smtClean="0">
                <a:solidFill>
                  <a:srgbClr val="642F04"/>
                </a:solidFill>
              </a:rPr>
              <a:t>.</a:t>
            </a:r>
            <a:endParaRPr lang="es-MX" sz="2400" b="1" dirty="0">
              <a:solidFill>
                <a:srgbClr val="642F04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253831" y="29851"/>
            <a:ext cx="4589758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b="1" dirty="0"/>
              <a:t>I. </a:t>
            </a:r>
            <a:r>
              <a:rPr lang="es-MX" b="1" dirty="0" smtClean="0"/>
              <a:t>Programas  Educación Superior  </a:t>
            </a:r>
            <a:endParaRPr lang="es-MX" b="1" dirty="0"/>
          </a:p>
          <a:p>
            <a:pPr algn="ctr"/>
            <a:endParaRPr lang="es-ES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4113090" y="6086894"/>
            <a:ext cx="4992320" cy="70788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II. Procesos </a:t>
            </a:r>
            <a:r>
              <a:rPr lang="es-ES" sz="2000" b="1" dirty="0" smtClean="0"/>
              <a:t>Educación con   Grupos Externos</a:t>
            </a:r>
            <a:endParaRPr lang="es-ES" sz="2000" b="1" dirty="0"/>
          </a:p>
          <a:p>
            <a:pPr algn="ctr"/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86547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296" y="0"/>
            <a:ext cx="5297703" cy="6858000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-15464" y="448980"/>
            <a:ext cx="386176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accent2">
                    <a:lumMod val="75000"/>
                  </a:schemeClr>
                </a:solidFill>
              </a:rPr>
              <a:t>Licenciatura  en Autogestión Sustentable del Territorio</a:t>
            </a:r>
            <a:r>
              <a:rPr lang="es-MX" sz="24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endParaRPr lang="es-MX" sz="2400" dirty="0"/>
          </a:p>
          <a:p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</a:rPr>
              <a:t>Propósito:</a:t>
            </a:r>
            <a:endParaRPr lang="es-MX" sz="24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s-MX" sz="2400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es-MX" sz="2400" dirty="0">
                <a:solidFill>
                  <a:schemeClr val="accent6">
                    <a:lumMod val="50000"/>
                  </a:schemeClr>
                </a:solidFill>
              </a:rPr>
              <a:t>Formar  personas lideres/as, que faciliten y fortalezcan</a:t>
            </a:r>
          </a:p>
          <a:p>
            <a:pPr algn="just"/>
            <a:r>
              <a:rPr lang="es-MX" sz="2400" dirty="0">
                <a:solidFill>
                  <a:schemeClr val="accent6">
                    <a:lumMod val="50000"/>
                  </a:schemeClr>
                </a:solidFill>
              </a:rPr>
              <a:t>p</a:t>
            </a: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</a:rPr>
              <a:t>rocesos </a:t>
            </a:r>
            <a:r>
              <a:rPr lang="es-MX" sz="2400" dirty="0">
                <a:solidFill>
                  <a:schemeClr val="accent6">
                    <a:lumMod val="50000"/>
                  </a:schemeClr>
                </a:solidFill>
              </a:rPr>
              <a:t>educativos participativos y de autogestión </a:t>
            </a:r>
          </a:p>
          <a:p>
            <a:pPr algn="just"/>
            <a:r>
              <a:rPr lang="es-MX" sz="2400" dirty="0">
                <a:solidFill>
                  <a:schemeClr val="accent6">
                    <a:lumMod val="50000"/>
                  </a:schemeClr>
                </a:solidFill>
              </a:rPr>
              <a:t>Sustentable del territorio, partiendo del sujeto/a y  su </a:t>
            </a:r>
          </a:p>
          <a:p>
            <a:pPr algn="just"/>
            <a:r>
              <a:rPr lang="es-MX" sz="2400" dirty="0">
                <a:solidFill>
                  <a:schemeClr val="accent6">
                    <a:lumMod val="50000"/>
                  </a:schemeClr>
                </a:solidFill>
              </a:rPr>
              <a:t>Mundo de vida, aumentando la posibilidad de construir</a:t>
            </a:r>
          </a:p>
          <a:p>
            <a:pPr algn="just"/>
            <a:r>
              <a:rPr lang="es-MX" sz="2400" dirty="0">
                <a:solidFill>
                  <a:schemeClr val="accent6">
                    <a:lumMod val="50000"/>
                  </a:schemeClr>
                </a:solidFill>
              </a:rPr>
              <a:t>Colectivos capaces de realizar proyectos de vida buena.</a:t>
            </a:r>
          </a:p>
          <a:p>
            <a:pPr algn="just"/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181787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647377"/>
          </a:xfrm>
          <a:prstGeom prst="rect">
            <a:avLst/>
          </a:prstGeom>
        </p:spPr>
      </p:pic>
      <p:cxnSp>
        <p:nvCxnSpPr>
          <p:cNvPr id="6" name="Straight Connector 2"/>
          <p:cNvCxnSpPr>
            <a:cxnSpLocks/>
          </p:cNvCxnSpPr>
          <p:nvPr/>
        </p:nvCxnSpPr>
        <p:spPr>
          <a:xfrm flipH="1" flipV="1">
            <a:off x="3333750" y="3705225"/>
            <a:ext cx="5489575" cy="9525"/>
          </a:xfrm>
          <a:prstGeom prst="lin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</p:cxnSp>
      <p:cxnSp>
        <p:nvCxnSpPr>
          <p:cNvPr id="9" name="Straight Connector 2"/>
          <p:cNvCxnSpPr>
            <a:cxnSpLocks/>
          </p:cNvCxnSpPr>
          <p:nvPr/>
        </p:nvCxnSpPr>
        <p:spPr>
          <a:xfrm flipH="1" flipV="1">
            <a:off x="2683960" y="4482261"/>
            <a:ext cx="5489575" cy="9525"/>
          </a:xfrm>
          <a:prstGeom prst="lin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</p:cxnSp>
      <p:sp>
        <p:nvSpPr>
          <p:cNvPr id="11" name="10 CuadroTexto"/>
          <p:cNvSpPr txBox="1"/>
          <p:nvPr/>
        </p:nvSpPr>
        <p:spPr>
          <a:xfrm>
            <a:off x="355262" y="873217"/>
            <a:ext cx="872197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accent2">
                    <a:lumMod val="75000"/>
                  </a:schemeClr>
                </a:solidFill>
              </a:rPr>
              <a:t>Un poco de historia.</a:t>
            </a:r>
            <a:endParaRPr lang="es-MX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s-MX" dirty="0"/>
          </a:p>
          <a:p>
            <a:pPr algn="just"/>
            <a:r>
              <a:rPr lang="es-ES_tradnl" dirty="0">
                <a:solidFill>
                  <a:schemeClr val="accent6">
                    <a:lumMod val="50000"/>
                  </a:schemeClr>
                </a:solidFill>
              </a:rPr>
              <a:t>Hace muchos años, más de 30, nace </a:t>
            </a:r>
            <a:r>
              <a:rPr lang="es-ES_tradnl" dirty="0" smtClean="0">
                <a:solidFill>
                  <a:schemeClr val="accent6">
                    <a:lumMod val="50000"/>
                  </a:schemeClr>
                </a:solidFill>
              </a:rPr>
              <a:t>Zautla en </a:t>
            </a:r>
            <a:r>
              <a:rPr lang="es-ES_tradnl" dirty="0">
                <a:solidFill>
                  <a:schemeClr val="accent6">
                    <a:lumMod val="50000"/>
                  </a:schemeClr>
                </a:solidFill>
              </a:rPr>
              <a:t>la </a:t>
            </a:r>
            <a:r>
              <a:rPr lang="es-ES_tradnl" dirty="0" smtClean="0">
                <a:solidFill>
                  <a:schemeClr val="accent6">
                    <a:lumMod val="50000"/>
                  </a:schemeClr>
                </a:solidFill>
              </a:rPr>
              <a:t>Sierra </a:t>
            </a:r>
            <a:r>
              <a:rPr lang="es-ES_tradnl" dirty="0">
                <a:solidFill>
                  <a:schemeClr val="accent6">
                    <a:lumMod val="50000"/>
                  </a:schemeClr>
                </a:solidFill>
              </a:rPr>
              <a:t>N</a:t>
            </a:r>
            <a:r>
              <a:rPr lang="es-ES_tradnl" dirty="0" smtClean="0">
                <a:solidFill>
                  <a:schemeClr val="accent6">
                    <a:lumMod val="50000"/>
                  </a:schemeClr>
                </a:solidFill>
              </a:rPr>
              <a:t>orte </a:t>
            </a:r>
            <a:r>
              <a:rPr lang="es-ES_tradnl" dirty="0">
                <a:solidFill>
                  <a:schemeClr val="accent6">
                    <a:lumMod val="50000"/>
                  </a:schemeClr>
                </a:solidFill>
              </a:rPr>
              <a:t>de Puebla una idea de llevar educación a las comunidades marginadas de esa parte del país. Nace primero una secundaria luego una preparatoria y algunos años después el Centro de Estudios Superiores del Desarrollo Rural con una única carrera: la L</a:t>
            </a:r>
            <a:r>
              <a:rPr lang="es-ES_tradnl" dirty="0" smtClean="0">
                <a:solidFill>
                  <a:schemeClr val="accent6">
                    <a:lumMod val="50000"/>
                  </a:schemeClr>
                </a:solidFill>
              </a:rPr>
              <a:t>icenciatura </a:t>
            </a:r>
            <a:r>
              <a:rPr lang="es-ES_tradnl" dirty="0">
                <a:solidFill>
                  <a:schemeClr val="accent6">
                    <a:lumMod val="50000"/>
                  </a:schemeClr>
                </a:solidFill>
              </a:rPr>
              <a:t>en P</a:t>
            </a:r>
            <a:r>
              <a:rPr lang="es-ES_tradnl" dirty="0" smtClean="0">
                <a:solidFill>
                  <a:schemeClr val="accent6">
                    <a:lumMod val="50000"/>
                  </a:schemeClr>
                </a:solidFill>
              </a:rPr>
              <a:t>laneación </a:t>
            </a:r>
            <a:r>
              <a:rPr lang="es-ES_tradnl" dirty="0">
                <a:solidFill>
                  <a:schemeClr val="accent6">
                    <a:lumMod val="50000"/>
                  </a:schemeClr>
                </a:solidFill>
              </a:rPr>
              <a:t>del D</a:t>
            </a:r>
            <a:r>
              <a:rPr lang="es-ES_tradnl" dirty="0" smtClean="0">
                <a:solidFill>
                  <a:schemeClr val="accent6">
                    <a:lumMod val="50000"/>
                  </a:schemeClr>
                </a:solidFill>
              </a:rPr>
              <a:t>esarrollo </a:t>
            </a:r>
            <a:r>
              <a:rPr lang="es-ES_tradnl" dirty="0">
                <a:solidFill>
                  <a:schemeClr val="accent6">
                    <a:lumMod val="50000"/>
                  </a:schemeClr>
                </a:solidFill>
              </a:rPr>
              <a:t>R</a:t>
            </a:r>
            <a:r>
              <a:rPr lang="es-ES_tradnl" dirty="0" smtClean="0">
                <a:solidFill>
                  <a:schemeClr val="accent6">
                    <a:lumMod val="50000"/>
                  </a:schemeClr>
                </a:solidFill>
              </a:rPr>
              <a:t>ural</a:t>
            </a:r>
            <a:r>
              <a:rPr lang="es-ES_tradnl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endParaRPr lang="es-MX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es-ES_tradnl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endParaRPr lang="es-MX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es-ES_tradnl" dirty="0" smtClean="0">
                <a:solidFill>
                  <a:schemeClr val="accent6">
                    <a:lumMod val="50000"/>
                  </a:schemeClr>
                </a:solidFill>
              </a:rPr>
              <a:t>En el estado de Chiapas, desde el año 1998 hasta el 2008 Roberto Hernández  Director </a:t>
            </a:r>
            <a:r>
              <a:rPr lang="es-ES_tradnl" dirty="0">
                <a:solidFill>
                  <a:schemeClr val="accent6">
                    <a:lumMod val="50000"/>
                  </a:schemeClr>
                </a:solidFill>
              </a:rPr>
              <a:t>del Centro de Formación para la Sustentabilidad </a:t>
            </a:r>
            <a:r>
              <a:rPr lang="es-ES_tradnl" dirty="0" smtClean="0">
                <a:solidFill>
                  <a:schemeClr val="accent6">
                    <a:lumMod val="50000"/>
                  </a:schemeClr>
                </a:solidFill>
              </a:rPr>
              <a:t>Moxviquil</a:t>
            </a:r>
            <a:r>
              <a:rPr lang="es-ES_tradnl" dirty="0">
                <a:solidFill>
                  <a:schemeClr val="accent6">
                    <a:lumMod val="50000"/>
                  </a:schemeClr>
                </a:solidFill>
              </a:rPr>
              <a:t>, acompañado de </a:t>
            </a:r>
            <a:r>
              <a:rPr lang="es-ES_tradnl" dirty="0" err="1">
                <a:solidFill>
                  <a:schemeClr val="accent6">
                    <a:lumMod val="50000"/>
                  </a:schemeClr>
                </a:solidFill>
              </a:rPr>
              <a:t>otrxs</a:t>
            </a:r>
            <a:r>
              <a:rPr lang="es-ES_tradnl" dirty="0">
                <a:solidFill>
                  <a:schemeClr val="accent6">
                    <a:lumMod val="50000"/>
                  </a:schemeClr>
                </a:solidFill>
              </a:rPr>
              <a:t> colegas </a:t>
            </a:r>
            <a:r>
              <a:rPr lang="es-ES_tradnl" dirty="0" smtClean="0">
                <a:solidFill>
                  <a:schemeClr val="accent6">
                    <a:lumMod val="50000"/>
                  </a:schemeClr>
                </a:solidFill>
              </a:rPr>
              <a:t>a hechan andar la Escuela de liderazgo </a:t>
            </a:r>
            <a:r>
              <a:rPr lang="es-ES_tradnl" dirty="0">
                <a:solidFill>
                  <a:schemeClr val="accent6">
                    <a:lumMod val="50000"/>
                  </a:schemeClr>
                </a:solidFill>
              </a:rPr>
              <a:t>C</a:t>
            </a:r>
            <a:r>
              <a:rPr lang="es-ES_tradnl" dirty="0" smtClean="0">
                <a:solidFill>
                  <a:schemeClr val="accent6">
                    <a:lumMod val="50000"/>
                  </a:schemeClr>
                </a:solidFill>
              </a:rPr>
              <a:t>ampesinos  con esta experiencia  conoce el </a:t>
            </a:r>
            <a:r>
              <a:rPr lang="es-ES_tradnl" dirty="0">
                <a:solidFill>
                  <a:schemeClr val="accent6">
                    <a:lumMod val="50000"/>
                  </a:schemeClr>
                </a:solidFill>
              </a:rPr>
              <a:t>proyecto del </a:t>
            </a:r>
            <a:r>
              <a:rPr lang="es-ES_tradnl" dirty="0" smtClean="0">
                <a:solidFill>
                  <a:schemeClr val="accent6">
                    <a:lumMod val="50000"/>
                  </a:schemeClr>
                </a:solidFill>
              </a:rPr>
              <a:t>CESDER, tras visitas, pláticas encuentros, acuerdos se establece </a:t>
            </a:r>
            <a:r>
              <a:rPr lang="es-ES_tradnl" dirty="0">
                <a:solidFill>
                  <a:schemeClr val="accent6">
                    <a:lumMod val="50000"/>
                  </a:schemeClr>
                </a:solidFill>
              </a:rPr>
              <a:t>abrir una sede de la licenciatura en San Cristóbal. </a:t>
            </a:r>
            <a:endParaRPr lang="es-ES_tradnl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endParaRPr lang="es-MX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es-ES_tradnl" dirty="0">
                <a:solidFill>
                  <a:schemeClr val="accent6">
                    <a:lumMod val="50000"/>
                  </a:schemeClr>
                </a:solidFill>
              </a:rPr>
              <a:t>En septiembre de 2010 inicia el primer </a:t>
            </a:r>
            <a:r>
              <a:rPr lang="es-ES_tradnl" dirty="0" smtClean="0">
                <a:solidFill>
                  <a:schemeClr val="accent6">
                    <a:lumMod val="50000"/>
                  </a:schemeClr>
                </a:solidFill>
              </a:rPr>
              <a:t>grupo, en el año 2012 el segundo y en año 2014 el tercer grupo de </a:t>
            </a:r>
            <a:r>
              <a:rPr lang="es-ES_tradnl" dirty="0">
                <a:solidFill>
                  <a:schemeClr val="accent6">
                    <a:lumMod val="50000"/>
                  </a:schemeClr>
                </a:solidFill>
              </a:rPr>
              <a:t>la licenciatura en Moxviquil, integrado por indígenas, campesinos y campesinas, integrantes de organizaciones sociales, hablantes de </a:t>
            </a:r>
            <a:r>
              <a:rPr lang="es-ES_tradnl" dirty="0" err="1">
                <a:solidFill>
                  <a:schemeClr val="accent6">
                    <a:lumMod val="50000"/>
                  </a:schemeClr>
                </a:solidFill>
              </a:rPr>
              <a:t>tsotsil</a:t>
            </a:r>
            <a:r>
              <a:rPr lang="es-ES_tradnl" dirty="0">
                <a:solidFill>
                  <a:schemeClr val="accent6">
                    <a:lumMod val="50000"/>
                  </a:schemeClr>
                </a:solidFill>
              </a:rPr>
              <a:t>, tseltal, zoque, (afortunadamente </a:t>
            </a:r>
            <a:r>
              <a:rPr lang="es-ES_tradnl" dirty="0" err="1">
                <a:solidFill>
                  <a:schemeClr val="accent6">
                    <a:lumMod val="50000"/>
                  </a:schemeClr>
                </a:solidFill>
              </a:rPr>
              <a:t>tod@s</a:t>
            </a:r>
            <a:r>
              <a:rPr lang="es-ES_tradnl" dirty="0">
                <a:solidFill>
                  <a:schemeClr val="accent6">
                    <a:lumMod val="50000"/>
                  </a:schemeClr>
                </a:solidFill>
              </a:rPr>
              <a:t> hablaban también español), hombres y mujeres de distintas regiones del </a:t>
            </a:r>
            <a:r>
              <a:rPr lang="es-ES_tradnl" dirty="0" smtClean="0">
                <a:solidFill>
                  <a:schemeClr val="accent6">
                    <a:lumMod val="50000"/>
                  </a:schemeClr>
                </a:solidFill>
              </a:rPr>
              <a:t>Estado</a:t>
            </a:r>
            <a:r>
              <a:rPr lang="es-ES_tradnl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endParaRPr lang="es-ES_tradnl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13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285399" y="3305313"/>
            <a:ext cx="48143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dirty="0">
                <a:solidFill>
                  <a:schemeClr val="bg1"/>
                </a:solidFill>
              </a:rPr>
              <a:t>Con la experiencia previa se abre la Licenciatura de Autogestión Sustentable del Territorio, incorporada a la SEP del </a:t>
            </a:r>
            <a:r>
              <a:rPr lang="es-ES_tradnl" dirty="0" smtClean="0">
                <a:solidFill>
                  <a:schemeClr val="bg1"/>
                </a:solidFill>
              </a:rPr>
              <a:t>Estado de Chiapas, </a:t>
            </a:r>
            <a:r>
              <a:rPr lang="es-ES_tradnl" dirty="0">
                <a:solidFill>
                  <a:schemeClr val="bg1"/>
                </a:solidFill>
              </a:rPr>
              <a:t>en septiembre de 2016 inicia el primer grupo y en el año 2017 el segundo grupo.</a:t>
            </a:r>
          </a:p>
        </p:txBody>
      </p:sp>
    </p:spTree>
    <p:extLst>
      <p:ext uri="{BB962C8B-B14F-4D97-AF65-F5344CB8AC3E}">
        <p14:creationId xmlns:p14="http://schemas.microsoft.com/office/powerpoint/2010/main" val="229505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2"/>
          <p:cNvCxnSpPr>
            <a:cxnSpLocks/>
          </p:cNvCxnSpPr>
          <p:nvPr/>
        </p:nvCxnSpPr>
        <p:spPr>
          <a:xfrm flipH="1" flipV="1">
            <a:off x="3333750" y="3705225"/>
            <a:ext cx="5489575" cy="9525"/>
          </a:xfrm>
          <a:prstGeom prst="lin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2053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1010" y="889200"/>
            <a:ext cx="261937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2"/>
          <p:cNvCxnSpPr>
            <a:cxnSpLocks/>
          </p:cNvCxnSpPr>
          <p:nvPr/>
        </p:nvCxnSpPr>
        <p:spPr>
          <a:xfrm flipH="1" flipV="1">
            <a:off x="2683960" y="4482261"/>
            <a:ext cx="5489575" cy="9525"/>
          </a:xfrm>
          <a:prstGeom prst="lin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15" name="Picture 2" descr="C:\Users\Personal\Pictures\2016-11-14\MOXVIQUIL\17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54" y="3607346"/>
            <a:ext cx="4683212" cy="32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GRACIELA 2016\LICENCIATURA MOXVIQUIL AÑO 2016\FOTOS 2016\REUNION MADRES FAMILIA 2016\video\mesa 9-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3769" y="1780090"/>
            <a:ext cx="3452885" cy="292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4913194" y="74437"/>
            <a:ext cx="42308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b="1" dirty="0" smtClean="0">
                <a:solidFill>
                  <a:srgbClr val="642F04"/>
                </a:solidFill>
              </a:rPr>
              <a:t>Licenciatura con CESDER:  16 </a:t>
            </a:r>
            <a:r>
              <a:rPr lang="es-ES" sz="1600" b="1" dirty="0">
                <a:solidFill>
                  <a:srgbClr val="642F04"/>
                </a:solidFill>
              </a:rPr>
              <a:t>mujeres </a:t>
            </a:r>
            <a:r>
              <a:rPr lang="es-ES" sz="1600" b="1" dirty="0" smtClean="0">
                <a:solidFill>
                  <a:srgbClr val="642F04"/>
                </a:solidFill>
              </a:rPr>
              <a:t>32 </a:t>
            </a:r>
            <a:r>
              <a:rPr lang="es-ES" sz="1600" b="1" dirty="0">
                <a:solidFill>
                  <a:srgbClr val="642F04"/>
                </a:solidFill>
              </a:rPr>
              <a:t>hombres</a:t>
            </a:r>
            <a:r>
              <a:rPr lang="es-ES" sz="1600" b="1" dirty="0" smtClean="0">
                <a:solidFill>
                  <a:srgbClr val="642F04"/>
                </a:solidFill>
              </a:rPr>
              <a:t>. </a:t>
            </a:r>
          </a:p>
          <a:p>
            <a:pPr algn="just"/>
            <a:endParaRPr lang="es-ES" sz="1600" b="1" dirty="0">
              <a:solidFill>
                <a:srgbClr val="642F04"/>
              </a:solidFill>
            </a:endParaRPr>
          </a:p>
          <a:p>
            <a:pPr algn="just"/>
            <a:r>
              <a:rPr lang="es-ES" sz="1600" b="1" dirty="0" smtClean="0">
                <a:solidFill>
                  <a:srgbClr val="642F04"/>
                </a:solidFill>
              </a:rPr>
              <a:t>Licenciatura Moxviquil: 17  mujeres y 20 hombres</a:t>
            </a:r>
            <a:endParaRPr lang="es-ES" sz="1600" b="1" dirty="0">
              <a:solidFill>
                <a:srgbClr val="642F04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121881" y="5008741"/>
            <a:ext cx="3873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642F04"/>
                </a:solidFill>
              </a:rPr>
              <a:t>TOTAL</a:t>
            </a:r>
          </a:p>
          <a:p>
            <a:pPr algn="ctr"/>
            <a:r>
              <a:rPr lang="es-ES" sz="2400" b="1" dirty="0" smtClean="0">
                <a:solidFill>
                  <a:srgbClr val="642F04"/>
                </a:solidFill>
              </a:rPr>
              <a:t>33 mujeres  52 hombres</a:t>
            </a:r>
            <a:endParaRPr lang="es-ES" sz="2400" b="1" dirty="0">
              <a:solidFill>
                <a:srgbClr val="642F04"/>
              </a:solidFill>
            </a:endParaRPr>
          </a:p>
          <a:p>
            <a:pPr algn="ctr"/>
            <a:r>
              <a:rPr lang="es-ES" sz="2400" b="1" dirty="0" smtClean="0">
                <a:solidFill>
                  <a:srgbClr val="642F04"/>
                </a:solidFill>
              </a:rPr>
              <a:t>25 </a:t>
            </a:r>
            <a:r>
              <a:rPr lang="es-ES" sz="2400" b="1" dirty="0">
                <a:solidFill>
                  <a:srgbClr val="642F04"/>
                </a:solidFill>
              </a:rPr>
              <a:t>municipios</a:t>
            </a:r>
          </a:p>
        </p:txBody>
      </p:sp>
      <p:pic>
        <p:nvPicPr>
          <p:cNvPr id="11" name="Picture 4" descr="C:\Users\Personal\Pictures\2016-11-14\MOXVIQUIL\PRESENTACION PROFES\FOTO 2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2066" cy="373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82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96" r="605" b="32289"/>
          <a:stretch/>
        </p:blipFill>
        <p:spPr>
          <a:xfrm>
            <a:off x="13648" y="0"/>
            <a:ext cx="9184943" cy="2593079"/>
          </a:xfrm>
          <a:prstGeom prst="rect">
            <a:avLst/>
          </a:prstGeom>
        </p:spPr>
      </p:pic>
      <p:cxnSp>
        <p:nvCxnSpPr>
          <p:cNvPr id="6" name="Straight Connector 2"/>
          <p:cNvCxnSpPr>
            <a:cxnSpLocks/>
          </p:cNvCxnSpPr>
          <p:nvPr/>
        </p:nvCxnSpPr>
        <p:spPr>
          <a:xfrm flipH="1" flipV="1">
            <a:off x="3333750" y="3705225"/>
            <a:ext cx="5489575" cy="9525"/>
          </a:xfrm>
          <a:prstGeom prst="lin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</p:cxnSp>
      <p:cxnSp>
        <p:nvCxnSpPr>
          <p:cNvPr id="9" name="Straight Connector 2"/>
          <p:cNvCxnSpPr>
            <a:cxnSpLocks/>
          </p:cNvCxnSpPr>
          <p:nvPr/>
        </p:nvCxnSpPr>
        <p:spPr>
          <a:xfrm flipH="1" flipV="1">
            <a:off x="2683960" y="4482261"/>
            <a:ext cx="5489575" cy="9525"/>
          </a:xfrm>
          <a:prstGeom prst="lin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</p:cxnSp>
      <p:sp>
        <p:nvSpPr>
          <p:cNvPr id="11" name="10 CuadroTexto"/>
          <p:cNvSpPr txBox="1"/>
          <p:nvPr/>
        </p:nvSpPr>
        <p:spPr>
          <a:xfrm>
            <a:off x="339882" y="144465"/>
            <a:ext cx="872197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accent2">
                    <a:lumMod val="75000"/>
                  </a:schemeClr>
                </a:solidFill>
              </a:rPr>
              <a:t> Educación inclusiva</a:t>
            </a:r>
            <a:endParaRPr lang="es-MX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s-MX" dirty="0" smtClean="0"/>
              <a:t>  </a:t>
            </a:r>
            <a:endParaRPr lang="es-MX" dirty="0"/>
          </a:p>
        </p:txBody>
      </p:sp>
      <p:sp>
        <p:nvSpPr>
          <p:cNvPr id="2" name="Rectángulo 1"/>
          <p:cNvSpPr/>
          <p:nvPr/>
        </p:nvSpPr>
        <p:spPr>
          <a:xfrm>
            <a:off x="1237129" y="2274838"/>
            <a:ext cx="56208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endParaRPr lang="es-ES_tradnl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36122" y="2281735"/>
            <a:ext cx="872598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MX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es-MX" b="1" dirty="0" smtClean="0">
                <a:solidFill>
                  <a:schemeClr val="accent6">
                    <a:lumMod val="50000"/>
                  </a:schemeClr>
                </a:solidFill>
              </a:rPr>
              <a:t>Chiapas </a:t>
            </a:r>
            <a:r>
              <a:rPr lang="es-MX" dirty="0">
                <a:solidFill>
                  <a:schemeClr val="accent6">
                    <a:lumMod val="50000"/>
                  </a:schemeClr>
                </a:solidFill>
              </a:rPr>
              <a:t>es un de los </a:t>
            </a:r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Estados </a:t>
            </a:r>
            <a:r>
              <a:rPr lang="es-MX" dirty="0">
                <a:solidFill>
                  <a:schemeClr val="accent6">
                    <a:lumMod val="50000"/>
                  </a:schemeClr>
                </a:solidFill>
              </a:rPr>
              <a:t>con mayor rezago educativo, y que existe poca oferta para la población del sector rural, </a:t>
            </a:r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la propuesta educativa está </a:t>
            </a:r>
            <a:r>
              <a:rPr lang="es-MX" dirty="0">
                <a:solidFill>
                  <a:schemeClr val="accent6">
                    <a:lumMod val="50000"/>
                  </a:schemeClr>
                </a:solidFill>
              </a:rPr>
              <a:t>encaminada a </a:t>
            </a:r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atender </a:t>
            </a:r>
            <a:r>
              <a:rPr lang="es-MX" dirty="0">
                <a:solidFill>
                  <a:schemeClr val="accent6">
                    <a:lumMod val="50000"/>
                  </a:schemeClr>
                </a:solidFill>
              </a:rPr>
              <a:t>a población campesina </a:t>
            </a:r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e indígena.</a:t>
            </a:r>
            <a:endParaRPr lang="es-MX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endParaRPr lang="es-MX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 Ser </a:t>
            </a:r>
            <a:r>
              <a:rPr lang="es-MX" dirty="0">
                <a:solidFill>
                  <a:schemeClr val="accent6">
                    <a:lumMod val="50000"/>
                  </a:schemeClr>
                </a:solidFill>
              </a:rPr>
              <a:t>catalizadora social de procesos </a:t>
            </a:r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autogestivos </a:t>
            </a:r>
            <a:r>
              <a:rPr lang="es-MX" dirty="0">
                <a:solidFill>
                  <a:schemeClr val="accent6">
                    <a:lumMod val="50000"/>
                  </a:schemeClr>
                </a:solidFill>
              </a:rPr>
              <a:t>comunitarios, al formar cuadros profesionales que puedan seguir vinculados y con presencia en sus localidades.</a:t>
            </a:r>
          </a:p>
          <a:p>
            <a:pPr algn="just"/>
            <a:endParaRPr lang="es-MX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accent6">
                    <a:lumMod val="50000"/>
                  </a:schemeClr>
                </a:solidFill>
              </a:rPr>
              <a:t>La construcción de una relación dialógica, de tú a tú, partiendo de lo que me-nos pasa en la vida, contrastándola con modos de vivir para construir la visión que queremos del mundo, reconociendo lo que necesitamos </a:t>
            </a:r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transformar.</a:t>
            </a: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endParaRPr lang="es-MX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Acompañamiento del </a:t>
            </a:r>
            <a:r>
              <a:rPr lang="es-MX" dirty="0">
                <a:solidFill>
                  <a:schemeClr val="accent6">
                    <a:lumMod val="50000"/>
                  </a:schemeClr>
                </a:solidFill>
              </a:rPr>
              <a:t>sujeto en la apreciación de las diferencias y en las </a:t>
            </a:r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coincidencias.</a:t>
            </a: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endParaRPr lang="es-MX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 Valorando las diversidades culturales,  de género y etarias como base del buen vivir.</a:t>
            </a:r>
          </a:p>
        </p:txBody>
      </p:sp>
    </p:spTree>
    <p:extLst>
      <p:ext uri="{BB962C8B-B14F-4D97-AF65-F5344CB8AC3E}">
        <p14:creationId xmlns:p14="http://schemas.microsoft.com/office/powerpoint/2010/main" val="5456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68287" cy="6857999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6168788" y="185409"/>
            <a:ext cx="287941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accent2">
                    <a:lumMod val="75000"/>
                  </a:schemeClr>
                </a:solidFill>
              </a:rPr>
              <a:t>Aprendizajes significativos</a:t>
            </a:r>
            <a:endParaRPr lang="es-MX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s-MX" dirty="0" smtClean="0"/>
              <a:t>  </a:t>
            </a:r>
            <a:endParaRPr lang="es-MX" dirty="0"/>
          </a:p>
        </p:txBody>
      </p:sp>
      <p:sp>
        <p:nvSpPr>
          <p:cNvPr id="2" name="Rectángulo 1"/>
          <p:cNvSpPr/>
          <p:nvPr/>
        </p:nvSpPr>
        <p:spPr>
          <a:xfrm>
            <a:off x="1237129" y="2274838"/>
            <a:ext cx="56208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endParaRPr lang="es-ES_tradnl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568287" y="1075345"/>
            <a:ext cx="348219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MX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Ser una comunidad de aprendizaje en movimiento y reflexión permanente.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Revisión de las prácticas educativas.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Espacios de intercambios de experiencias ya que la diversidad enriquece.</a:t>
            </a:r>
          </a:p>
          <a:p>
            <a:pPr algn="just"/>
            <a:endParaRPr lang="es-MX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Estar en una reserva natural nos inspira y fortalece.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Creer en la educación como derecho, como proceso y como catalizador de cambios.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Teoría y práctica como ejes</a:t>
            </a:r>
          </a:p>
        </p:txBody>
      </p:sp>
    </p:spTree>
    <p:extLst>
      <p:ext uri="{BB962C8B-B14F-4D97-AF65-F5344CB8AC3E}">
        <p14:creationId xmlns:p14="http://schemas.microsoft.com/office/powerpoint/2010/main" val="336260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704" y="0"/>
            <a:ext cx="4599295" cy="6858000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177406" y="117169"/>
            <a:ext cx="28794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accent2">
                    <a:lumMod val="75000"/>
                  </a:schemeClr>
                </a:solidFill>
              </a:rPr>
              <a:t>Siguientes pasos:</a:t>
            </a:r>
            <a:endParaRPr lang="es-MX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s-MX" dirty="0"/>
          </a:p>
        </p:txBody>
      </p:sp>
      <p:sp>
        <p:nvSpPr>
          <p:cNvPr id="2" name="Rectángulo 1"/>
          <p:cNvSpPr/>
          <p:nvPr/>
        </p:nvSpPr>
        <p:spPr>
          <a:xfrm>
            <a:off x="1237129" y="2274838"/>
            <a:ext cx="56208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endParaRPr lang="es-ES_tradnl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3646" y="638609"/>
            <a:ext cx="442187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MX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Incorporar  como </a:t>
            </a:r>
            <a:r>
              <a:rPr lang="es-MX" dirty="0" err="1" smtClean="0">
                <a:solidFill>
                  <a:schemeClr val="accent6">
                    <a:lumMod val="50000"/>
                  </a:schemeClr>
                </a:solidFill>
              </a:rPr>
              <a:t>facilitadorxs</a:t>
            </a:r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 a estudiantes egresados de la licenciatura.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Impartir clases en español e idiomas maternos como el tsetzal, tzotzil y zoque.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Acondicionar espacios de atención a la maternidad de mujeres estudiantes que acuden a clases con sus </a:t>
            </a:r>
            <a:r>
              <a:rPr lang="es-MX" dirty="0" err="1" smtClean="0">
                <a:solidFill>
                  <a:schemeClr val="accent6">
                    <a:lumMod val="50000"/>
                  </a:schemeClr>
                </a:solidFill>
              </a:rPr>
              <a:t>hijxs</a:t>
            </a:r>
            <a:r>
              <a:rPr lang="es-MX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y personas con capacidades diferentes.</a:t>
            </a:r>
            <a:endParaRPr lang="es-MX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Realización de publicaciones con las buenas prácticas en las experiencias educativas.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Fortalecer la comunidad de aprendizaje para sostener la creatividad en las prácticas, con coherencia y </a:t>
            </a:r>
            <a:r>
              <a:rPr lang="es-MX" dirty="0" err="1" smtClean="0">
                <a:solidFill>
                  <a:schemeClr val="accent6">
                    <a:lumMod val="50000"/>
                  </a:schemeClr>
                </a:solidFill>
              </a:rPr>
              <a:t>co</a:t>
            </a:r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-responsabilidad.</a:t>
            </a:r>
          </a:p>
        </p:txBody>
      </p:sp>
    </p:spTree>
    <p:extLst>
      <p:ext uri="{BB962C8B-B14F-4D97-AF65-F5344CB8AC3E}">
        <p14:creationId xmlns:p14="http://schemas.microsoft.com/office/powerpoint/2010/main" val="341431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3020</TotalTime>
  <Words>558</Words>
  <Application>Microsoft Office PowerPoint</Application>
  <PresentationFormat>Presentación en pantalla (4:3)</PresentationFormat>
  <Paragraphs>86</Paragraphs>
  <Slides>10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Century Gothic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ROBERTO  HERNANDEZ UGALDE</dc:creator>
  <cp:lastModifiedBy>Moxviquil</cp:lastModifiedBy>
  <cp:revision>152</cp:revision>
  <dcterms:created xsi:type="dcterms:W3CDTF">2016-10-19T01:34:07Z</dcterms:created>
  <dcterms:modified xsi:type="dcterms:W3CDTF">2018-03-09T04:46:12Z</dcterms:modified>
</cp:coreProperties>
</file>